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41"/>
  </p:notesMasterIdLst>
  <p:handoutMasterIdLst>
    <p:handoutMasterId r:id="rId42"/>
  </p:handoutMasterIdLst>
  <p:sldIdLst>
    <p:sldId id="319" r:id="rId2"/>
    <p:sldId id="312" r:id="rId3"/>
    <p:sldId id="308" r:id="rId4"/>
    <p:sldId id="1436" r:id="rId5"/>
    <p:sldId id="1437" r:id="rId6"/>
    <p:sldId id="1438" r:id="rId7"/>
    <p:sldId id="1439" r:id="rId8"/>
    <p:sldId id="1440" r:id="rId9"/>
    <p:sldId id="1441" r:id="rId10"/>
    <p:sldId id="1468" r:id="rId11"/>
    <p:sldId id="1451" r:id="rId12"/>
    <p:sldId id="1460" r:id="rId13"/>
    <p:sldId id="1461" r:id="rId14"/>
    <p:sldId id="1462" r:id="rId15"/>
    <p:sldId id="1469" r:id="rId16"/>
    <p:sldId id="1464" r:id="rId17"/>
    <p:sldId id="1470" r:id="rId18"/>
    <p:sldId id="1465" r:id="rId19"/>
    <p:sldId id="1466" r:id="rId20"/>
    <p:sldId id="1467" r:id="rId21"/>
    <p:sldId id="1471" r:id="rId22"/>
    <p:sldId id="1472" r:id="rId23"/>
    <p:sldId id="1452" r:id="rId24"/>
    <p:sldId id="1473" r:id="rId25"/>
    <p:sldId id="1453" r:id="rId26"/>
    <p:sldId id="1454" r:id="rId27"/>
    <p:sldId id="1455" r:id="rId28"/>
    <p:sldId id="1456" r:id="rId29"/>
    <p:sldId id="1457" r:id="rId30"/>
    <p:sldId id="1458" r:id="rId31"/>
    <p:sldId id="1421" r:id="rId32"/>
    <p:sldId id="1431" r:id="rId33"/>
    <p:sldId id="1429" r:id="rId34"/>
    <p:sldId id="1474" r:id="rId35"/>
    <p:sldId id="1475" r:id="rId36"/>
    <p:sldId id="1479" r:id="rId37"/>
    <p:sldId id="1481" r:id="rId38"/>
    <p:sldId id="1476" r:id="rId39"/>
    <p:sldId id="1482" r:id="rId40"/>
  </p:sldIdLst>
  <p:sldSz cx="9144000" cy="6858000" type="screen4x3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6" d="100"/>
          <a:sy n="56" d="100"/>
        </p:scale>
        <p:origin x="74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991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347446F-A170-4022-B2C7-3D8C6270B062}"/>
              </a:ext>
            </a:extLst>
          </p:cNvPr>
          <p:cNvGrpSpPr/>
          <p:nvPr userDrawn="1"/>
        </p:nvGrpSpPr>
        <p:grpSpPr>
          <a:xfrm>
            <a:off x="168959" y="115629"/>
            <a:ext cx="5364082" cy="843617"/>
            <a:chOff x="168959" y="115629"/>
            <a:chExt cx="5364082" cy="84361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C00C70F-2C00-4B65-91CB-712F4317704E}"/>
                </a:ext>
              </a:extLst>
            </p:cNvPr>
            <p:cNvSpPr/>
            <p:nvPr userDrawn="1"/>
          </p:nvSpPr>
          <p:spPr>
            <a:xfrm>
              <a:off x="731727" y="183495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E796657-8726-4F3E-B9E9-187353CCB0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8959" y="11562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108125-ABB3-4386-AF25-5776850CA035}"/>
              </a:ext>
            </a:extLst>
          </p:cNvPr>
          <p:cNvGrpSpPr/>
          <p:nvPr userDrawn="1"/>
        </p:nvGrpSpPr>
        <p:grpSpPr>
          <a:xfrm>
            <a:off x="3549834" y="98789"/>
            <a:ext cx="5495481" cy="856025"/>
            <a:chOff x="3549834" y="98789"/>
            <a:chExt cx="5495481" cy="85602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2701DB5-056C-4D2E-B35C-CF012399B323}"/>
                </a:ext>
              </a:extLst>
            </p:cNvPr>
            <p:cNvSpPr/>
            <p:nvPr userDrawn="1"/>
          </p:nvSpPr>
          <p:spPr>
            <a:xfrm>
              <a:off x="3549834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4ACAB79-495D-4A44-B240-397A3BE09A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42175" y="9878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00584" y="-106934"/>
            <a:ext cx="9351198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pic>
        <p:nvPicPr>
          <p:cNvPr id="10" name="图片占位符 4">
            <a:extLst>
              <a:ext uri="{FF2B5EF4-FFF2-40B4-BE49-F238E27FC236}">
                <a16:creationId xmlns:a16="http://schemas.microsoft.com/office/drawing/2014/main" id="{0236C21D-9B21-4A8C-B223-F9C43C94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239"/>
            <a:ext cx="9144000" cy="355486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9812D007-A81E-4F1C-B39F-F5936F60A18B}"/>
              </a:ext>
            </a:extLst>
          </p:cNvPr>
          <p:cNvSpPr txBox="1">
            <a:spLocks/>
          </p:cNvSpPr>
          <p:nvPr userDrawn="1"/>
        </p:nvSpPr>
        <p:spPr>
          <a:xfrm>
            <a:off x="602457" y="4218524"/>
            <a:ext cx="7939086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accent1"/>
                </a:solidFill>
              </a:rPr>
              <a:t>海军航空大学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B3AE04CC-8F1C-4AA3-B566-7F992403C83B}"/>
              </a:ext>
            </a:extLst>
          </p:cNvPr>
          <p:cNvSpPr txBox="1">
            <a:spLocks/>
          </p:cNvSpPr>
          <p:nvPr userDrawn="1"/>
        </p:nvSpPr>
        <p:spPr>
          <a:xfrm>
            <a:off x="602457" y="4856798"/>
            <a:ext cx="7939086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350" dirty="0">
                <a:solidFill>
                  <a:schemeClr val="tx2"/>
                </a:solidFill>
              </a:rPr>
              <a:t>Naval Aeronautical University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F628FB-2736-43E4-BBA8-661E473C006B}"/>
              </a:ext>
            </a:extLst>
          </p:cNvPr>
          <p:cNvSpPr/>
          <p:nvPr userDrawn="1"/>
        </p:nvSpPr>
        <p:spPr>
          <a:xfrm>
            <a:off x="0" y="0"/>
            <a:ext cx="9144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632543-004C-4B4C-BD76-C87A36B28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34" y="3096814"/>
            <a:ext cx="1149635" cy="1193250"/>
          </a:xfrm>
          <a:prstGeom prst="rect">
            <a:avLst/>
          </a:prstGeom>
          <a:noFill/>
        </p:spPr>
      </p:pic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60CE0298-0B3B-47D7-9982-84410F67EA07}"/>
              </a:ext>
            </a:extLst>
          </p:cNvPr>
          <p:cNvSpPr txBox="1">
            <a:spLocks/>
          </p:cNvSpPr>
          <p:nvPr userDrawn="1"/>
        </p:nvSpPr>
        <p:spPr>
          <a:xfrm>
            <a:off x="441422" y="5852877"/>
            <a:ext cx="2190750" cy="838407"/>
          </a:xfrm>
          <a:prstGeom prst="rect">
            <a:avLst/>
          </a:prstGeom>
        </p:spPr>
        <p:txBody>
          <a:bodyPr vert="horz" lIns="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/>
              <a:t>听党指挥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能打胜仗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作风优良</a:t>
            </a:r>
          </a:p>
        </p:txBody>
      </p: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11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56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42791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74082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图与网络模型及方法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671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3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5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7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21.docx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0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3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8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36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39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44.docx"/><Relationship Id="rId13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12" Type="http://schemas.openxmlformats.org/officeDocument/2006/relationships/package" Target="../embeddings/Microsoft_Word_Document46.docx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43.docx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0" Type="http://schemas.openxmlformats.org/officeDocument/2006/relationships/package" Target="../embeddings/Microsoft_Word_Document45.docx"/><Relationship Id="rId4" Type="http://schemas.openxmlformats.org/officeDocument/2006/relationships/package" Target="../embeddings/Microsoft_Word_Document42.docx"/><Relationship Id="rId9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50.docx"/><Relationship Id="rId3" Type="http://schemas.openxmlformats.org/officeDocument/2006/relationships/image" Target="../media/image56.emf"/><Relationship Id="rId7" Type="http://schemas.openxmlformats.org/officeDocument/2006/relationships/image" Target="../media/image58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49.docx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48.docx"/><Relationship Id="rId9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2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4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7.docx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6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0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844110" y="1491865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401405" y="2613170"/>
            <a:ext cx="5442481" cy="1829652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4.1</a:t>
            </a: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图与网络的基本理论</a:t>
            </a:r>
            <a:endParaRPr lang="en-US" altLang="zh-CN" sz="40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4.2MATLAB</a:t>
            </a: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工具箱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97294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简单图、完全图、赋权图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0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5429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1F149F-E244-4BC1-BA1C-19A8DF57E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330280"/>
              </p:ext>
            </p:extLst>
          </p:nvPr>
        </p:nvGraphicFramePr>
        <p:xfrm>
          <a:off x="725955" y="2573711"/>
          <a:ext cx="7840662" cy="347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620425" progId="Word.Document.12">
                  <p:embed/>
                </p:oleObj>
              </mc:Choice>
              <mc:Fallback>
                <p:oleObj name="Document" r:id="rId4" imgW="8137732" imgH="362042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55" y="2573711"/>
                        <a:ext cx="7840662" cy="347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6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29769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257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45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88253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882226"/>
              </p:ext>
            </p:extLst>
          </p:nvPr>
        </p:nvGraphicFramePr>
        <p:xfrm>
          <a:off x="641350" y="252617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52617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15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22930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70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92127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700343" progId="Word.Document.12">
                  <p:embed/>
                </p:oleObj>
              </mc:Choice>
              <mc:Fallback>
                <p:oleObj name="Document" r:id="rId2" imgW="8137732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定点的度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AB7D2C3-A51D-4853-8BAD-083E384B91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560926"/>
              </p:ext>
            </p:extLst>
          </p:nvPr>
        </p:nvGraphicFramePr>
        <p:xfrm>
          <a:off x="531813" y="2921000"/>
          <a:ext cx="82296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490185" imgH="2906564" progId="Word.Document.12">
                  <p:embed/>
                </p:oleObj>
              </mc:Choice>
              <mc:Fallback>
                <p:oleObj name="Document" r:id="rId4" imgW="8490185" imgH="290656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921000"/>
                        <a:ext cx="82296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FC4CEAF-7ECF-4604-9414-C3B696CBEA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763342"/>
              </p:ext>
            </p:extLst>
          </p:nvPr>
        </p:nvGraphicFramePr>
        <p:xfrm>
          <a:off x="531813" y="4954588"/>
          <a:ext cx="8175625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433663" imgH="2906564" progId="Word.Document.12">
                  <p:embed/>
                </p:oleObj>
              </mc:Choice>
              <mc:Fallback>
                <p:oleObj name="Document" r:id="rId6" imgW="8433663" imgH="290656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45C1F9-F196-401E-905C-69FD679DD0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813" y="4954588"/>
                        <a:ext cx="8175625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4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39849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734381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534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2150"/>
              </p:ext>
            </p:extLst>
          </p:nvPr>
        </p:nvGraphicFramePr>
        <p:xfrm>
          <a:off x="504825" y="1624013"/>
          <a:ext cx="8161338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700343" progId="Word.Document.12">
                  <p:embed/>
                </p:oleObj>
              </mc:Choice>
              <mc:Fallback>
                <p:oleObj name="Document" r:id="rId2" imgW="8137732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61338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zh-CN" sz="3600" b="1" dirty="0">
                <a:solidFill>
                  <a:srgbClr val="0293B8"/>
                </a:solidFill>
              </a:rPr>
              <a:t>子图与图的连通性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44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96888"/>
              </p:ext>
            </p:extLst>
          </p:nvPr>
        </p:nvGraphicFramePr>
        <p:xfrm>
          <a:off x="518319" y="952782"/>
          <a:ext cx="8107362" cy="571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63100" imgH="5911765" progId="Word.Document.12">
                  <p:embed/>
                </p:oleObj>
              </mc:Choice>
              <mc:Fallback>
                <p:oleObj name="Document" r:id="rId2" imgW="8363100" imgH="59117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19" y="952782"/>
                        <a:ext cx="8107362" cy="571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703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73464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583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73698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80758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736988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图与网络的基础理论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401233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40829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4012332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工具箱简介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723140"/>
              </p:ext>
            </p:extLst>
          </p:nvPr>
        </p:nvGraphicFramePr>
        <p:xfrm>
          <a:off x="531813" y="804863"/>
          <a:ext cx="7861300" cy="330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0371" imgH="3414511" progId="Word.Document.12">
                  <p:embed/>
                </p:oleObj>
              </mc:Choice>
              <mc:Fallback>
                <p:oleObj name="Document" r:id="rId2" imgW="8110371" imgH="34145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0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504072"/>
              </p:ext>
            </p:extLst>
          </p:nvPr>
        </p:nvGraphicFramePr>
        <p:xfrm>
          <a:off x="531813" y="4046537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4046537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9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4.1.2</a:t>
            </a:r>
            <a:r>
              <a:rPr lang="zh-CN" altLang="zh-CN" sz="4200" b="1" dirty="0">
                <a:solidFill>
                  <a:srgbClr val="319095"/>
                </a:solidFill>
              </a:rPr>
              <a:t>图的矩阵表示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293405"/>
              </p:ext>
            </p:extLst>
          </p:nvPr>
        </p:nvGraphicFramePr>
        <p:xfrm>
          <a:off x="490538" y="1501775"/>
          <a:ext cx="8189912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304713" progId="Word.Document.12">
                  <p:embed/>
                </p:oleObj>
              </mc:Choice>
              <mc:Fallback>
                <p:oleObj name="Document" r:id="rId2" imgW="8167613" imgH="33047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3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903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13452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关联矩阵</a:t>
            </a:r>
          </a:p>
        </p:txBody>
      </p:sp>
    </p:spTree>
    <p:extLst>
      <p:ext uri="{BB962C8B-B14F-4D97-AF65-F5344CB8AC3E}">
        <p14:creationId xmlns:p14="http://schemas.microsoft.com/office/powerpoint/2010/main" val="208302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483124"/>
              </p:ext>
            </p:extLst>
          </p:nvPr>
        </p:nvGraphicFramePr>
        <p:xfrm>
          <a:off x="531813" y="804863"/>
          <a:ext cx="7861300" cy="320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316593" progId="Word.Document.12">
                  <p:embed/>
                </p:oleObj>
              </mc:Choice>
              <mc:Fallback>
                <p:oleObj name="Document" r:id="rId2" imgW="8137732" imgH="33165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0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03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896798"/>
              </p:ext>
            </p:extLst>
          </p:nvPr>
        </p:nvGraphicFramePr>
        <p:xfrm>
          <a:off x="384870" y="1579562"/>
          <a:ext cx="83661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2821" imgH="3687743" progId="Word.Document.12">
                  <p:embed/>
                </p:oleObj>
              </mc:Choice>
              <mc:Fallback>
                <p:oleObj name="Document" r:id="rId2" imgW="8372821" imgH="36877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579562"/>
                        <a:ext cx="83661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邻接矩阵</a:t>
            </a:r>
          </a:p>
        </p:txBody>
      </p:sp>
    </p:spTree>
    <p:extLst>
      <p:ext uri="{BB962C8B-B14F-4D97-AF65-F5344CB8AC3E}">
        <p14:creationId xmlns:p14="http://schemas.microsoft.com/office/powerpoint/2010/main" val="18382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147710"/>
              </p:ext>
            </p:extLst>
          </p:nvPr>
        </p:nvGraphicFramePr>
        <p:xfrm>
          <a:off x="531813" y="804863"/>
          <a:ext cx="8161337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19622" imgH="2906564" progId="Word.Document.12">
                  <p:embed/>
                </p:oleObj>
              </mc:Choice>
              <mc:Fallback>
                <p:oleObj name="Document" r:id="rId2" imgW="8419622" imgH="29065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86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090617"/>
              </p:ext>
            </p:extLst>
          </p:nvPr>
        </p:nvGraphicFramePr>
        <p:xfrm>
          <a:off x="531813" y="107380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107380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72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70211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50083"/>
              </p:ext>
            </p:extLst>
          </p:nvPr>
        </p:nvGraphicFramePr>
        <p:xfrm>
          <a:off x="531813" y="1535112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681677" progId="Word.Document.12">
                  <p:embed/>
                </p:oleObj>
              </mc:Choice>
              <mc:Fallback>
                <p:oleObj name="Document" r:id="rId4" imgW="8137732" imgH="468167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1535112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321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677141"/>
              </p:ext>
            </p:extLst>
          </p:nvPr>
        </p:nvGraphicFramePr>
        <p:xfrm>
          <a:off x="531813" y="804863"/>
          <a:ext cx="7861300" cy="298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097719" progId="Word.Document.12">
                  <p:embed/>
                </p:oleObj>
              </mc:Choice>
              <mc:Fallback>
                <p:oleObj name="Document" r:id="rId2" imgW="8137732" imgH="30977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98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04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007603"/>
              </p:ext>
            </p:extLst>
          </p:nvPr>
        </p:nvGraphicFramePr>
        <p:xfrm>
          <a:off x="935225" y="807664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5225" y="807664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668047"/>
              </p:ext>
            </p:extLst>
          </p:nvPr>
        </p:nvGraphicFramePr>
        <p:xfrm>
          <a:off x="641350" y="1600574"/>
          <a:ext cx="7861300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611119" progId="Word.Document.12">
                  <p:embed/>
                </p:oleObj>
              </mc:Choice>
              <mc:Fallback>
                <p:oleObj name="Document" r:id="rId4" imgW="8137732" imgH="461111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1600574"/>
                        <a:ext cx="7861300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50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571207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图与网络的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基本理论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576933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959176" progId="Word.Document.12">
                  <p:embed/>
                </p:oleObj>
              </mc:Choice>
              <mc:Fallback>
                <p:oleObj name="Document" r:id="rId2" imgW="8137732" imgH="39591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738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工具箱简介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66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780454"/>
              </p:ext>
            </p:extLst>
          </p:nvPr>
        </p:nvGraphicFramePr>
        <p:xfrm>
          <a:off x="141754" y="1579562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754" y="1579562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图的生成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B7AEDA1-0A57-45D8-ADE4-09BDC389EE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269178"/>
              </p:ext>
            </p:extLst>
          </p:nvPr>
        </p:nvGraphicFramePr>
        <p:xfrm>
          <a:off x="760133" y="231102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0133" y="231102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99532CE-54E5-469D-8EC3-EBE30ECF90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652100"/>
              </p:ext>
            </p:extLst>
          </p:nvPr>
        </p:nvGraphicFramePr>
        <p:xfrm>
          <a:off x="867710" y="2942944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B7AEDA1-0A57-45D8-ADE4-09BDC389E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7710" y="2942944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64004A0-58EE-47F9-AD53-F59B485A3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642714"/>
              </p:ext>
            </p:extLst>
          </p:nvPr>
        </p:nvGraphicFramePr>
        <p:xfrm>
          <a:off x="867710" y="3574862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8137732" imgH="2920963" progId="Word.Document.12">
                  <p:embed/>
                </p:oleObj>
              </mc:Choice>
              <mc:Fallback>
                <p:oleObj name="Document" r:id="rId8" imgW="8137732" imgH="2920963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99532CE-54E5-469D-8EC3-EBE30ECF9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7710" y="3574862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6BFD855-A7E5-4C36-8183-DED7E8B9B5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903231"/>
              </p:ext>
            </p:extLst>
          </p:nvPr>
        </p:nvGraphicFramePr>
        <p:xfrm>
          <a:off x="881157" y="4279945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8137732" imgH="2920963" progId="Word.Document.12">
                  <p:embed/>
                </p:oleObj>
              </mc:Choice>
              <mc:Fallback>
                <p:oleObj name="Document" r:id="rId10" imgW="8137732" imgH="29209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64004A0-58EE-47F9-AD53-F59B485A3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1157" y="4279945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4E4139C-A25B-4187-943C-12CCED6089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694469"/>
              </p:ext>
            </p:extLst>
          </p:nvPr>
        </p:nvGraphicFramePr>
        <p:xfrm>
          <a:off x="894604" y="5439428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8137732" imgH="2920963" progId="Word.Document.12">
                  <p:embed/>
                </p:oleObj>
              </mc:Choice>
              <mc:Fallback>
                <p:oleObj name="Document" r:id="rId12" imgW="8137732" imgH="292096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6BFD855-A7E5-4C36-8183-DED7E8B9B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4604" y="5439428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4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9984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529297"/>
              </p:ext>
            </p:extLst>
          </p:nvPr>
        </p:nvGraphicFramePr>
        <p:xfrm>
          <a:off x="531813" y="204208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04208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CD87846-A439-446A-B374-D13402F2E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949476"/>
              </p:ext>
            </p:extLst>
          </p:nvPr>
        </p:nvGraphicFramePr>
        <p:xfrm>
          <a:off x="531813" y="317173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813" y="317173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E0D2695-DF66-4973-916D-57245D5289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126673"/>
              </p:ext>
            </p:extLst>
          </p:nvPr>
        </p:nvGraphicFramePr>
        <p:xfrm>
          <a:off x="531813" y="4577464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8137732" imgH="2920963" progId="Word.Document.12">
                  <p:embed/>
                </p:oleObj>
              </mc:Choice>
              <mc:Fallback>
                <p:oleObj name="Document" r:id="rId8" imgW="8137732" imgH="292096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CD87846-A439-446A-B374-D13402F2EA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813" y="4577464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229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25446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25F5A6E-45FE-4D4B-B9BF-CAB6B75744FA}"/>
              </a:ext>
            </a:extLst>
          </p:cNvPr>
          <p:cNvSpPr txBox="1"/>
          <p:nvPr/>
        </p:nvSpPr>
        <p:spPr>
          <a:xfrm>
            <a:off x="1158240" y="2364462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close all</a:t>
            </a:r>
            <a:endParaRPr lang="zh-CN" altLang="zh-CN" sz="2800" dirty="0"/>
          </a:p>
          <a:p>
            <a:r>
              <a:rPr lang="en-US" altLang="zh-CN" sz="2800" b="1" dirty="0"/>
              <a:t>G = graph(bucky); plot(G)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29663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955"/>
              </p:ext>
            </p:extLst>
          </p:nvPr>
        </p:nvGraphicFramePr>
        <p:xfrm>
          <a:off x="531813" y="804863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484456" progId="Word.Document.12">
                  <p:embed/>
                </p:oleObj>
              </mc:Choice>
              <mc:Fallback>
                <p:oleObj name="Document" r:id="rId2" imgW="8137732" imgH="54844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87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693879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数据存储结构</a:t>
            </a:r>
          </a:p>
        </p:txBody>
      </p:sp>
    </p:spTree>
    <p:extLst>
      <p:ext uri="{BB962C8B-B14F-4D97-AF65-F5344CB8AC3E}">
        <p14:creationId xmlns:p14="http://schemas.microsoft.com/office/powerpoint/2010/main" val="232443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590093"/>
              </p:ext>
            </p:extLst>
          </p:nvPr>
        </p:nvGraphicFramePr>
        <p:xfrm>
          <a:off x="531813" y="77796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7796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25F5A6E-45FE-4D4B-B9BF-CAB6B75744FA}"/>
              </a:ext>
            </a:extLst>
          </p:cNvPr>
          <p:cNvSpPr txBox="1"/>
          <p:nvPr/>
        </p:nvSpPr>
        <p:spPr>
          <a:xfrm>
            <a:off x="531813" y="2324121"/>
            <a:ext cx="86121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close all</a:t>
            </a:r>
            <a:endParaRPr lang="zh-CN" altLang="zh-CN" sz="2800" dirty="0"/>
          </a:p>
          <a:p>
            <a:r>
              <a:rPr lang="en-US" altLang="zh-CN" sz="2800" b="1" dirty="0"/>
              <a:t>E=[1,2;1,3;2,3;3,2;3,5;4,2;4,6;5,2;5,4;6,5]</a:t>
            </a:r>
            <a:endParaRPr lang="zh-CN" altLang="zh-CN" sz="2800" dirty="0"/>
          </a:p>
          <a:p>
            <a:r>
              <a:rPr lang="en-US" altLang="zh-CN" sz="2800" b="1" dirty="0"/>
              <a:t>s = E(:,1); t = E(:,2);</a:t>
            </a:r>
            <a:endParaRPr lang="zh-CN" altLang="zh-CN" sz="2800" dirty="0"/>
          </a:p>
          <a:p>
            <a:r>
              <a:rPr lang="en-US" altLang="zh-CN" sz="2800" b="1" dirty="0"/>
              <a:t>nodes =</a:t>
            </a:r>
            <a:r>
              <a:rPr lang="en-US" altLang="zh-CN" sz="2800" b="1" dirty="0" err="1"/>
              <a:t>cellstr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strcat</a:t>
            </a:r>
            <a:r>
              <a:rPr lang="en-US" altLang="zh-CN" sz="2800" b="1" dirty="0"/>
              <a:t>('v',int2str([1:6]')))</a:t>
            </a:r>
            <a:endParaRPr lang="zh-CN" altLang="zh-CN" sz="2800" dirty="0"/>
          </a:p>
          <a:p>
            <a:r>
              <a:rPr lang="en-US" altLang="zh-CN" sz="2800" b="1" dirty="0"/>
              <a:t>G = digraph(s, t, [], nodes); </a:t>
            </a:r>
            <a:endParaRPr lang="zh-CN" altLang="zh-CN" sz="2800" dirty="0"/>
          </a:p>
          <a:p>
            <a:r>
              <a:rPr lang="en-US" altLang="zh-CN" sz="2800" b="1" dirty="0"/>
              <a:t>plot(G,'LineWidth',1.5,'Layout','circle','NodeFontSize',15)</a:t>
            </a:r>
            <a:endParaRPr lang="zh-CN" altLang="zh-CN" sz="2800" dirty="0"/>
          </a:p>
          <a:p>
            <a:r>
              <a:rPr lang="en-US" altLang="zh-CN" sz="2800" b="1" dirty="0"/>
              <a:t>W1 = adjacency(G)  %</a:t>
            </a:r>
            <a:r>
              <a:rPr lang="zh-CN" altLang="zh-CN" sz="2800" b="1" dirty="0"/>
              <a:t>导出邻接矩阵的稀疏矩阵</a:t>
            </a:r>
            <a:endParaRPr lang="zh-CN" altLang="zh-CN" sz="2800" dirty="0"/>
          </a:p>
          <a:p>
            <a:r>
              <a:rPr lang="en-US" altLang="zh-CN" sz="2800" b="1" dirty="0"/>
              <a:t>W2 = incidence(G)  %</a:t>
            </a:r>
            <a:r>
              <a:rPr lang="zh-CN" altLang="zh-CN" sz="2800" b="1" dirty="0"/>
              <a:t>导出关联矩阵的稀疏矩阵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1929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903409"/>
              </p:ext>
            </p:extLst>
          </p:nvPr>
        </p:nvGraphicFramePr>
        <p:xfrm>
          <a:off x="531813" y="804863"/>
          <a:ext cx="78613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638892" progId="Word.Document.12">
                  <p:embed/>
                </p:oleObj>
              </mc:Choice>
              <mc:Fallback>
                <p:oleObj name="Document" r:id="rId2" imgW="8137732" imgH="56388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126749"/>
              </p:ext>
            </p:extLst>
          </p:nvPr>
        </p:nvGraphicFramePr>
        <p:xfrm>
          <a:off x="531813" y="77796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7796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25F5A6E-45FE-4D4B-B9BF-CAB6B75744FA}"/>
              </a:ext>
            </a:extLst>
          </p:cNvPr>
          <p:cNvSpPr txBox="1"/>
          <p:nvPr/>
        </p:nvSpPr>
        <p:spPr>
          <a:xfrm>
            <a:off x="531813" y="2324121"/>
            <a:ext cx="8612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close all</a:t>
            </a:r>
            <a:endParaRPr lang="zh-CN" altLang="zh-CN" sz="2800" dirty="0"/>
          </a:p>
          <a:p>
            <a:r>
              <a:rPr lang="en-US" altLang="zh-CN" sz="2800" b="1" dirty="0"/>
              <a:t>E = [1, 3, 10; 1, 4, 60; 2, 3, 5; 2, 4, 20; 3, 4, 1];</a:t>
            </a:r>
            <a:endParaRPr lang="zh-CN" altLang="zh-CN" sz="2800" dirty="0"/>
          </a:p>
          <a:p>
            <a:r>
              <a:rPr lang="en-US" altLang="zh-CN" sz="2800" b="1" dirty="0"/>
              <a:t>G = graph(E(:,1), E(:,2), E(:,3));</a:t>
            </a:r>
            <a:endParaRPr lang="zh-CN" altLang="zh-CN" sz="2800" dirty="0"/>
          </a:p>
          <a:p>
            <a:r>
              <a:rPr lang="en-US" altLang="zh-CN" sz="2800" b="1" dirty="0"/>
              <a:t>W1 = adjacency(</a:t>
            </a:r>
            <a:r>
              <a:rPr lang="en-US" altLang="zh-CN" sz="2800" b="1" dirty="0" err="1"/>
              <a:t>G,'weighted</a:t>
            </a:r>
            <a:r>
              <a:rPr lang="en-US" altLang="zh-CN" sz="2800" b="1" dirty="0"/>
              <a:t>'), W2 = incidence(G)</a:t>
            </a:r>
            <a:endParaRPr lang="zh-CN" altLang="zh-CN" sz="2800" dirty="0"/>
          </a:p>
          <a:p>
            <a:r>
              <a:rPr lang="en-US" altLang="zh-CN" sz="2800" b="1" dirty="0"/>
              <a:t>plot(G,'Layout','force','</a:t>
            </a:r>
            <a:r>
              <a:rPr lang="en-US" altLang="zh-CN" sz="2800" b="1" dirty="0" err="1"/>
              <a:t>EdgeLabel</a:t>
            </a:r>
            <a:r>
              <a:rPr lang="en-US" altLang="zh-CN" sz="2800" b="1" dirty="0"/>
              <a:t>',</a:t>
            </a:r>
            <a:r>
              <a:rPr lang="en-US" altLang="zh-CN" sz="2800" b="1" dirty="0" err="1"/>
              <a:t>G.Edges.Weight</a:t>
            </a:r>
            <a:r>
              <a:rPr lang="en-US" altLang="zh-CN" sz="2800" b="1" dirty="0"/>
              <a:t>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6193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374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4.1.1  </a:t>
            </a:r>
            <a:r>
              <a:rPr lang="zh-CN" altLang="zh-CN" sz="4200" b="1" dirty="0">
                <a:solidFill>
                  <a:srgbClr val="319095"/>
                </a:solidFill>
              </a:rPr>
              <a:t>图与网络的基本概念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095390"/>
              </p:ext>
            </p:extLst>
          </p:nvPr>
        </p:nvGraphicFramePr>
        <p:xfrm>
          <a:off x="457200" y="2218638"/>
          <a:ext cx="8229600" cy="377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5987" imgH="3925697" progId="Word.Document.12">
                  <p:embed/>
                </p:oleObj>
              </mc:Choice>
              <mc:Fallback>
                <p:oleObj name="Document" r:id="rId3" imgW="8545987" imgH="3925697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2218638"/>
                        <a:ext cx="8229600" cy="377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无向图和有向图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536142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214520"/>
              </p:ext>
            </p:extLst>
          </p:nvPr>
        </p:nvGraphicFramePr>
        <p:xfrm>
          <a:off x="523876" y="2211387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6" y="2211387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48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9853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61081"/>
              </p:ext>
            </p:extLst>
          </p:nvPr>
        </p:nvGraphicFramePr>
        <p:xfrm>
          <a:off x="651669" y="2212181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1669" y="2212181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998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644839"/>
              </p:ext>
            </p:extLst>
          </p:nvPr>
        </p:nvGraphicFramePr>
        <p:xfrm>
          <a:off x="1303337" y="62547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03337" y="62547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859835"/>
              </p:ext>
            </p:extLst>
          </p:nvPr>
        </p:nvGraphicFramePr>
        <p:xfrm>
          <a:off x="651669" y="1360487"/>
          <a:ext cx="7840662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299727" progId="Word.Document.12">
                  <p:embed/>
                </p:oleObj>
              </mc:Choice>
              <mc:Fallback>
                <p:oleObj name="Document" r:id="rId4" imgW="8137732" imgH="429972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1669" y="1360487"/>
                        <a:ext cx="7840662" cy="41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3CD78A3-8F00-4914-AB93-FC2B13AB5E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44421"/>
              </p:ext>
            </p:extLst>
          </p:nvPr>
        </p:nvGraphicFramePr>
        <p:xfrm>
          <a:off x="653256" y="5123655"/>
          <a:ext cx="7839075" cy="221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12891" imgH="2300700" progId="Word.Document.12">
                  <p:embed/>
                </p:oleObj>
              </mc:Choice>
              <mc:Fallback>
                <p:oleObj name="Document" r:id="rId6" imgW="8112891" imgH="230070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3256" y="5123655"/>
                        <a:ext cx="7839075" cy="221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163419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58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601639"/>
              </p:ext>
            </p:extLst>
          </p:nvPr>
        </p:nvGraphicFramePr>
        <p:xfrm>
          <a:off x="725955" y="807664"/>
          <a:ext cx="7750175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58838" imgH="3317469" progId="Word.Document.12">
                  <p:embed/>
                </p:oleObj>
              </mc:Choice>
              <mc:Fallback>
                <p:oleObj name="Document" r:id="rId2" imgW="9158838" imgH="33174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955" y="807664"/>
                        <a:ext cx="7750175" cy="278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80153"/>
              </p:ext>
            </p:extLst>
          </p:nvPr>
        </p:nvGraphicFramePr>
        <p:xfrm>
          <a:off x="725955" y="2573711"/>
          <a:ext cx="7840662" cy="347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620425" progId="Word.Document.12">
                  <p:embed/>
                </p:oleObj>
              </mc:Choice>
              <mc:Fallback>
                <p:oleObj name="Document" r:id="rId4" imgW="8137732" imgH="362042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955" y="2573711"/>
                        <a:ext cx="7840662" cy="347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1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3392</TotalTime>
  <Words>271</Words>
  <Application>Microsoft Office PowerPoint</Application>
  <PresentationFormat>全屏显示(4:3)</PresentationFormat>
  <Paragraphs>39</Paragraphs>
  <Slides>39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177</cp:revision>
  <dcterms:created xsi:type="dcterms:W3CDTF">2020-06-24T23:10:14Z</dcterms:created>
  <dcterms:modified xsi:type="dcterms:W3CDTF">2021-01-22T02:26:22Z</dcterms:modified>
</cp:coreProperties>
</file>